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4467025" y="6764100"/>
            <a:ext cx="30069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415" name="Google Shape;415;p16"/>
          <p:cNvSpPr/>
          <p:nvPr>
            <p:ph idx="2" type="pic"/>
          </p:nvPr>
        </p:nvSpPr>
        <p:spPr>
          <a:xfrm>
            <a:off x="4394725" y="4961200"/>
            <a:ext cx="3035400" cy="2495700"/>
          </a:xfrm>
          <a:prstGeom prst="rect">
            <a:avLst/>
          </a:prstGeom>
        </p:spPr>
      </p:sp>
      <p:grpSp>
        <p:nvGrpSpPr>
          <p:cNvPr id="416" name="Google Shape;416;p16"/>
          <p:cNvGrpSpPr/>
          <p:nvPr/>
        </p:nvGrpSpPr>
        <p:grpSpPr>
          <a:xfrm>
            <a:off x="188700" y="665125"/>
            <a:ext cx="5931000" cy="771300"/>
            <a:chOff x="188700" y="665125"/>
            <a:chExt cx="5931000" cy="771300"/>
          </a:xfrm>
        </p:grpSpPr>
        <p:sp>
          <p:nvSpPr>
            <p:cNvPr id="417" name="Google Shape;417;p16"/>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Machine learning model outcomes</a:t>
              </a:r>
              <a:endParaRPr sz="1900">
                <a:solidFill>
                  <a:srgbClr val="000000"/>
                </a:solidFill>
                <a:latin typeface="Google Sans SemiBold"/>
                <a:ea typeface="Google Sans SemiBold"/>
                <a:cs typeface="Google Sans SemiBold"/>
                <a:sym typeface="Google Sans SemiBold"/>
              </a:endParaRPr>
            </a:p>
          </p:txBody>
        </p:sp>
        <p:sp>
          <p:nvSpPr>
            <p:cNvPr id="418" name="Google Shape;418;p16"/>
            <p:cNvSpPr txBox="1"/>
            <p:nvPr/>
          </p:nvSpPr>
          <p:spPr>
            <a:xfrm>
              <a:off x="188700" y="1036225"/>
              <a:ext cx="59310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Executive summary report for Salifort prepared by Alexander Trujillo </a:t>
              </a:r>
              <a:endParaRPr>
                <a:solidFill>
                  <a:srgbClr val="000000"/>
                </a:solidFill>
                <a:latin typeface="Roboto"/>
                <a:ea typeface="Roboto"/>
                <a:cs typeface="Roboto"/>
                <a:sym typeface="Roboto"/>
              </a:endParaRPr>
            </a:p>
          </p:txBody>
        </p:sp>
      </p:grpSp>
      <p:sp>
        <p:nvSpPr>
          <p:cNvPr id="419" name="Google Shape;419;p16"/>
          <p:cNvSpPr txBox="1"/>
          <p:nvPr/>
        </p:nvSpPr>
        <p:spPr>
          <a:xfrm>
            <a:off x="2270075" y="1507425"/>
            <a:ext cx="5295900" cy="992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Salifort seeks to develop a machine learning model to help understand why there is a high level of turnover in the company. The company is interested in increasing the satisfaction of its employees. The HR team gathered the employee data that the model used.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800">
              <a:solidFill>
                <a:schemeClr val="dk2"/>
              </a:solidFill>
              <a:latin typeface="Google Sans"/>
              <a:ea typeface="Google Sans"/>
              <a:cs typeface="Google Sans"/>
              <a:sym typeface="Google Sans"/>
            </a:endParaRPr>
          </a:p>
        </p:txBody>
      </p:sp>
      <p:sp>
        <p:nvSpPr>
          <p:cNvPr id="420" name="Google Shape;420;p16"/>
          <p:cNvSpPr txBox="1"/>
          <p:nvPr/>
        </p:nvSpPr>
        <p:spPr>
          <a:xfrm>
            <a:off x="2270075" y="2469725"/>
            <a:ext cx="5295900" cy="874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Salifort has a high level of turnover among its employees. This represents a big problem for the company because it has to invest money in training employees that may will leave. Salifort seeks a way to identify employees who are more likely to leave and understand the reason for their churning.</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200">
              <a:solidFill>
                <a:schemeClr val="dk2"/>
              </a:solidFill>
              <a:latin typeface="Google Sans"/>
              <a:ea typeface="Google Sans"/>
              <a:cs typeface="Google Sans"/>
              <a:sym typeface="Google Sans"/>
            </a:endParaRPr>
          </a:p>
        </p:txBody>
      </p:sp>
      <p:sp>
        <p:nvSpPr>
          <p:cNvPr id="421" name="Google Shape;421;p16"/>
          <p:cNvSpPr txBox="1"/>
          <p:nvPr/>
        </p:nvSpPr>
        <p:spPr>
          <a:xfrm>
            <a:off x="2270075" y="3461375"/>
            <a:ext cx="5295900" cy="738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None/>
            </a:pPr>
            <a:r>
              <a:rPr lang="en" sz="1200">
                <a:latin typeface="Google Sans"/>
                <a:ea typeface="Google Sans"/>
                <a:cs typeface="Google Sans"/>
                <a:sym typeface="Google Sans"/>
              </a:rPr>
              <a:t>We </a:t>
            </a:r>
            <a:r>
              <a:rPr lang="en" sz="1200">
                <a:solidFill>
                  <a:srgbClr val="000000"/>
                </a:solidFill>
                <a:latin typeface="Google Sans"/>
                <a:ea typeface="Google Sans"/>
                <a:cs typeface="Google Sans"/>
                <a:sym typeface="Google Sans"/>
              </a:rPr>
              <a:t>built </a:t>
            </a:r>
            <a:r>
              <a:rPr lang="en" sz="1200">
                <a:latin typeface="Google Sans"/>
                <a:ea typeface="Google Sans"/>
                <a:cs typeface="Google Sans"/>
                <a:sym typeface="Google Sans"/>
              </a:rPr>
              <a:t>a random forest</a:t>
            </a:r>
            <a:r>
              <a:rPr lang="en" sz="1200">
                <a:solidFill>
                  <a:srgbClr val="000000"/>
                </a:solidFill>
                <a:latin typeface="Google Sans"/>
                <a:ea typeface="Google Sans"/>
                <a:cs typeface="Google Sans"/>
                <a:sym typeface="Google Sans"/>
              </a:rPr>
              <a:t> classification model. </a:t>
            </a:r>
            <a:r>
              <a:rPr lang="en" sz="1200">
                <a:latin typeface="Google Sans"/>
                <a:ea typeface="Google Sans"/>
                <a:cs typeface="Google Sans"/>
                <a:sym typeface="Google Sans"/>
              </a:rPr>
              <a:t>The </a:t>
            </a:r>
            <a:r>
              <a:rPr lang="en" sz="1200">
                <a:solidFill>
                  <a:srgbClr val="000000"/>
                </a:solidFill>
                <a:latin typeface="Google Sans"/>
                <a:ea typeface="Google Sans"/>
                <a:cs typeface="Google Sans"/>
                <a:sym typeface="Google Sans"/>
              </a:rPr>
              <a:t>model </a:t>
            </a:r>
            <a:r>
              <a:rPr lang="en" sz="1200">
                <a:latin typeface="Google Sans"/>
                <a:ea typeface="Google Sans"/>
                <a:cs typeface="Google Sans"/>
                <a:sym typeface="Google Sans"/>
              </a:rPr>
              <a:t>was </a:t>
            </a:r>
            <a:r>
              <a:rPr lang="en" sz="1200">
                <a:solidFill>
                  <a:srgbClr val="000000"/>
                </a:solidFill>
                <a:latin typeface="Google Sans"/>
                <a:ea typeface="Google Sans"/>
                <a:cs typeface="Google Sans"/>
                <a:sym typeface="Google Sans"/>
              </a:rPr>
              <a:t>used to </a:t>
            </a:r>
            <a:r>
              <a:rPr lang="en" sz="1200">
                <a:latin typeface="Google Sans"/>
                <a:ea typeface="Google Sans"/>
                <a:cs typeface="Google Sans"/>
                <a:sym typeface="Google Sans"/>
              </a:rPr>
              <a:t>predict</a:t>
            </a:r>
            <a:r>
              <a:rPr lang="en" sz="1200">
                <a:solidFill>
                  <a:srgbClr val="000000"/>
                </a:solidFill>
                <a:latin typeface="Google Sans"/>
                <a:ea typeface="Google Sans"/>
                <a:cs typeface="Google Sans"/>
                <a:sym typeface="Google Sans"/>
              </a:rPr>
              <a:t> on a held-out validation dataset. The model was then used to score a test dataset to estimate future performance.</a:t>
            </a:r>
            <a:endParaRPr sz="1200">
              <a:latin typeface="Google Sans"/>
              <a:ea typeface="Google Sans"/>
              <a:cs typeface="Google Sans"/>
              <a:sym typeface="Google Sans"/>
            </a:endParaRPr>
          </a:p>
        </p:txBody>
      </p:sp>
      <p:pic>
        <p:nvPicPr>
          <p:cNvPr id="422" name="Google Shape;422;p16"/>
          <p:cNvPicPr preferRelativeResize="0"/>
          <p:nvPr/>
        </p:nvPicPr>
        <p:blipFill rotWithShape="1">
          <a:blip r:embed="rId3">
            <a:alphaModFix/>
          </a:blip>
          <a:srcRect b="13528" l="17762" r="58499" t="51443"/>
          <a:stretch/>
        </p:blipFill>
        <p:spPr>
          <a:xfrm>
            <a:off x="4251150" y="4822550"/>
            <a:ext cx="3238627" cy="2807349"/>
          </a:xfrm>
          <a:prstGeom prst="rect">
            <a:avLst/>
          </a:prstGeom>
          <a:noFill/>
          <a:ln>
            <a:noFill/>
          </a:ln>
          <a:effectLst>
            <a:outerShdw blurRad="57150" rotWithShape="0" algn="bl" dir="5400000" dist="19050">
              <a:srgbClr val="000000">
                <a:alpha val="50000"/>
              </a:srgbClr>
            </a:outerShdw>
          </a:effectLst>
        </p:spPr>
      </p:pic>
      <p:sp>
        <p:nvSpPr>
          <p:cNvPr id="423" name="Google Shape;423;p16"/>
          <p:cNvSpPr txBox="1"/>
          <p:nvPr/>
        </p:nvSpPr>
        <p:spPr>
          <a:xfrm>
            <a:off x="188700" y="5085925"/>
            <a:ext cx="3865800" cy="738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latin typeface="Google Sans"/>
                <a:ea typeface="Google Sans"/>
                <a:cs typeface="Google Sans"/>
                <a:sym typeface="Google Sans"/>
              </a:rPr>
              <a:t>M</a:t>
            </a:r>
            <a:r>
              <a:rPr lang="en" sz="1200">
                <a:latin typeface="Google Sans"/>
                <a:ea typeface="Google Sans"/>
                <a:cs typeface="Google Sans"/>
                <a:sym typeface="Google Sans"/>
              </a:rPr>
              <a:t>odel architectures—random forest (RF)—performed exceptionally well. The RF model had a F1 score (0.947).</a:t>
            </a:r>
            <a:endParaRPr sz="1200">
              <a:latin typeface="Google Sans"/>
              <a:ea typeface="Google Sans"/>
              <a:cs typeface="Google Sans"/>
              <a:sym typeface="Google Sans"/>
            </a:endParaRPr>
          </a:p>
        </p:txBody>
      </p:sp>
      <p:sp>
        <p:nvSpPr>
          <p:cNvPr id="424" name="Google Shape;424;p16"/>
          <p:cNvSpPr txBox="1"/>
          <p:nvPr/>
        </p:nvSpPr>
        <p:spPr>
          <a:xfrm>
            <a:off x="188700" y="5750425"/>
            <a:ext cx="3795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Performance on the test holdout data yielded near perfect scores, with only 40 misclassified samples out of 2,359.</a:t>
            </a:r>
            <a:endParaRPr sz="1200">
              <a:solidFill>
                <a:schemeClr val="dk1"/>
              </a:solidFill>
              <a:latin typeface="Google Sans"/>
              <a:ea typeface="Google Sans"/>
              <a:cs typeface="Google Sans"/>
              <a:sym typeface="Google Sans"/>
            </a:endParaRPr>
          </a:p>
        </p:txBody>
      </p:sp>
      <p:sp>
        <p:nvSpPr>
          <p:cNvPr id="425" name="Google Shape;425;p16"/>
          <p:cNvSpPr txBox="1"/>
          <p:nvPr/>
        </p:nvSpPr>
        <p:spPr>
          <a:xfrm>
            <a:off x="188700" y="6413125"/>
            <a:ext cx="3865800" cy="1662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latin typeface="Google Sans"/>
                <a:ea typeface="Google Sans"/>
                <a:cs typeface="Google Sans"/>
                <a:sym typeface="Google Sans"/>
              </a:rPr>
              <a:t>Subsequent analysis indicated that, as expected, the primary predictors were related to satisfaction levels, number of projects, time spent in the company, average monthly hours, and last evaluation, accounting for nearly all predictive signals in the data. With these results, we can conclude that employees with lower satisfaction levels and a higher number of projects were much more likely to leave the company.</a:t>
            </a:r>
            <a:endParaRPr sz="1200">
              <a:latin typeface="Google Sans"/>
              <a:ea typeface="Google Sans"/>
              <a:cs typeface="Google Sans"/>
              <a:sym typeface="Google Sans"/>
            </a:endParaRPr>
          </a:p>
        </p:txBody>
      </p:sp>
      <p:sp>
        <p:nvSpPr>
          <p:cNvPr id="426" name="Google Shape;426;p16"/>
          <p:cNvSpPr txBox="1"/>
          <p:nvPr/>
        </p:nvSpPr>
        <p:spPr>
          <a:xfrm>
            <a:off x="386400" y="8524750"/>
            <a:ext cx="69996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Salifort should focus on improving employee experience in their first four years with the company. They can achieve this by assigning them a lower and more significant number of projects and giving them proportions during this time, encouraging the employees to build a career in the company. </a:t>
            </a:r>
            <a:endParaRPr sz="12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